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DFF"/>
    <a:srgbClr val="00FF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/>
    <p:restoredTop sz="94526"/>
  </p:normalViewPr>
  <p:slideViewPr>
    <p:cSldViewPr snapToGrid="0" snapToObjects="1">
      <p:cViewPr varScale="1">
        <p:scale>
          <a:sx n="82" d="100"/>
          <a:sy n="82" d="100"/>
        </p:scale>
        <p:origin x="600" y="8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4176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entire last page.</a:t>
            </a: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074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74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50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46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31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218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975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0152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14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59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64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4120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163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97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146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71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3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91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31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551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23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636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7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125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67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636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2953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251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40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4564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9444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4240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964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85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468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6100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561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979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787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4480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805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280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D1D5FFB-A74B-4C1E-86F7-CBD4670BB9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D859A01-D2EE-462B-983B-0892A749A5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1902659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611759" y="2623397"/>
            <a:ext cx="12539631" cy="255820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6158059" y="7016745"/>
            <a:ext cx="8236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Собственные функции</a:t>
            </a:r>
            <a:r>
              <a:rPr lang="is-IS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9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19998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Построение собственных функций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idx="1"/>
          </p:nvPr>
        </p:nvSpPr>
        <p:spPr>
          <a:xfrm>
            <a:off x="1155700" y="2709068"/>
            <a:ext cx="13932000" cy="37258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создаем новую функцию, используя ключевое слово </a:t>
            </a:r>
            <a:r>
              <a:rPr lang="ru-RU" sz="3600" dirty="0" err="1"/>
              <a:t>def</a:t>
            </a:r>
            <a:r>
              <a:rPr lang="ru-RU" sz="3600" dirty="0"/>
              <a:t>, за которым следуют необязательные параметры в круглых скобках.</a:t>
            </a:r>
          </a:p>
          <a:p>
            <a:r>
              <a:rPr lang="ru-RU" sz="3600" dirty="0"/>
              <a:t>Делаем отступ в теле функции</a:t>
            </a:r>
          </a:p>
          <a:p>
            <a:r>
              <a:rPr lang="ru-RU" sz="3600" dirty="0"/>
              <a:t>Это определяет функцию, но не выполняет тело функции.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3817000" y="6633900"/>
            <a:ext cx="99383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061599" y="1935150"/>
            <a:ext cx="10739875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13681075" y="4229901"/>
            <a:ext cx="1119187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9626600" y="1174754"/>
            <a:ext cx="6218238" cy="14731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"I'm a lumberjack, and I'm okay."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'I sleep all night and I work all day.'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7416799" y="1657354"/>
            <a:ext cx="2180091" cy="5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print_lyrics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12785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Определение и использование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idx="1"/>
          </p:nvPr>
        </p:nvSpPr>
        <p:spPr>
          <a:xfrm>
            <a:off x="1155700" y="2951176"/>
            <a:ext cx="13932000" cy="39165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После того, как мы определили функцию, мы можем вызывать (или вызывать) ее столько раз, сколько захотим.</a:t>
            </a:r>
          </a:p>
          <a:p>
            <a:r>
              <a:rPr lang="ru-RU" sz="3600" dirty="0"/>
              <a:t>Это шаблон сохранения и повторного использования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1078375" y="985825"/>
            <a:ext cx="11715899" cy="609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8877300" y="5327650"/>
            <a:ext cx="6913685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I'm a lumberjack, and I'm okay.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sleep all night and I work all day.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cxnSp>
        <p:nvCxnSpPr>
          <p:cNvPr id="324" name="Shape 324"/>
          <p:cNvCxnSpPr/>
          <p:nvPr/>
        </p:nvCxnSpPr>
        <p:spPr>
          <a:xfrm rot="10800000">
            <a:off x="4334486" y="5532361"/>
            <a:ext cx="4353900" cy="1343099"/>
          </a:xfrm>
          <a:prstGeom prst="straightConnector1">
            <a:avLst/>
          </a:prstGeom>
          <a:noFill/>
          <a:ln w="889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627100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0" name="Shape 33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421933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>
                <a:solidFill>
                  <a:srgbClr val="FFC000"/>
                </a:solidFill>
              </a:rPr>
              <a:t>Аргумент</a:t>
            </a:r>
            <a:r>
              <a:rPr lang="ru-RU" sz="3200" dirty="0"/>
              <a:t> - это значение, которое мы передаем в функцию в качестве входных данных, когда вызываем функцию.</a:t>
            </a:r>
          </a:p>
          <a:p>
            <a:r>
              <a:rPr lang="ru-RU" sz="3200" dirty="0"/>
              <a:t>Мы используем аргументы, чтобы мы могли указать функции для выполнения различных видов работы, когда мы вызываем ее в разное время.</a:t>
            </a:r>
          </a:p>
          <a:p>
            <a:r>
              <a:rPr lang="ru-RU" sz="3200" dirty="0">
                <a:solidFill>
                  <a:srgbClr val="FFC000"/>
                </a:solidFill>
              </a:rPr>
              <a:t>Аргументы</a:t>
            </a:r>
            <a:r>
              <a:rPr lang="ru-RU" sz="3200" dirty="0"/>
              <a:t> помещаем в круглые скобки после имени функции.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4635500" y="6718296"/>
            <a:ext cx="7580313" cy="81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49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11498261" y="7823196"/>
            <a:ext cx="244633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33" name="Shape 333"/>
          <p:cNvCxnSpPr/>
          <p:nvPr/>
        </p:nvCxnSpPr>
        <p:spPr>
          <a:xfrm>
            <a:off x="10014325" y="7538196"/>
            <a:ext cx="1288800" cy="6389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0376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kk-KZ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988175" cy="505036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</a:rPr>
              <a:t>Параметр</a:t>
            </a:r>
            <a:r>
              <a:rPr lang="ru-RU" sz="3600" dirty="0"/>
              <a:t> - это переменная, которую мы используем в определении функции. Это «дескриптор», который позволяет коду функции получать доступ к аргументам для вызова конкретной функции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9867323" y="2188908"/>
            <a:ext cx="5713800" cy="6648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Возвращение значений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6" name="Shape 346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4960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Часто функция принимает свои аргументы, выполняет некоторые вычисления и возвращает значение, которое будет использоваться в качестве значения вызова функции в вызывающем выражении. Для этого используется ключевое слово </a:t>
            </a:r>
            <a:r>
              <a:rPr lang="ru-RU" sz="3200" dirty="0" err="1"/>
              <a:t>return</a:t>
            </a:r>
            <a:endParaRPr lang="ru-RU" sz="3200" dirty="0"/>
          </a:p>
        </p:txBody>
      </p:sp>
      <p:sp>
        <p:nvSpPr>
          <p:cNvPr id="347" name="Shape 347"/>
          <p:cNvSpPr txBox="1"/>
          <p:nvPr/>
        </p:nvSpPr>
        <p:spPr>
          <a:xfrm>
            <a:off x="2911989" y="5370512"/>
            <a:ext cx="6832088" cy="28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"Hello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"Glenn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"Sally")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10894613" y="5947162"/>
            <a:ext cx="4000500" cy="1193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Sally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5424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Возвращение значений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4" name="Shape 35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1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«Плодотворная» функция - это функция, которая дает результат (или возвращаемое значение)</a:t>
            </a:r>
          </a:p>
          <a:p>
            <a:r>
              <a:rPr lang="ru-RU" sz="3600" dirty="0"/>
              <a:t>Оператор </a:t>
            </a:r>
            <a:r>
              <a:rPr lang="ru-RU" sz="3600" dirty="0" err="1"/>
              <a:t>return</a:t>
            </a:r>
            <a:r>
              <a:rPr lang="ru-RU" sz="3600" dirty="0"/>
              <a:t> завершает выполнение функции и «отправляет обратно» результат функции.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9002225" y="2309525"/>
            <a:ext cx="6722399" cy="642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),'Glenn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),'Sally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),'Michael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 Michael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1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r>
              <a:rPr lang="ru-RU" sz="71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параметры и результаты</a:t>
            </a:r>
            <a:endParaRPr lang="en-US" sz="71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1" name="Shape 361"/>
          <p:cNvSpPr txBox="1"/>
          <p:nvPr/>
        </p:nvSpPr>
        <p:spPr>
          <a:xfrm>
            <a:off x="1155700" y="2908300"/>
            <a:ext cx="7557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805637" y="4011400"/>
            <a:ext cx="3127800" cy="34833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return 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  <p:cxnSp>
        <p:nvCxnSpPr>
          <p:cNvPr id="363" name="Shape 363"/>
          <p:cNvCxnSpPr/>
          <p:nvPr/>
        </p:nvCxnSpPr>
        <p:spPr>
          <a:xfrm flipH="1">
            <a:off x="6569200" y="5608275"/>
            <a:ext cx="1016099" cy="3600"/>
          </a:xfrm>
          <a:prstGeom prst="straightConnector1">
            <a:avLst/>
          </a:prstGeom>
          <a:noFill/>
          <a:ln w="889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3530600" y="5283200"/>
            <a:ext cx="284956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FF7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 dirty="0">
                <a:solidFill>
                  <a:srgbClr val="FF7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3066711" y="5232400"/>
            <a:ext cx="64452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</p:txBody>
      </p:sp>
      <p:cxnSp>
        <p:nvCxnSpPr>
          <p:cNvPr id="366" name="Shape 366"/>
          <p:cNvCxnSpPr/>
          <p:nvPr/>
        </p:nvCxnSpPr>
        <p:spPr>
          <a:xfrm flipH="1">
            <a:off x="11153774" y="55943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1700213" y="6502400"/>
            <a:ext cx="232568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68" name="Shape 368"/>
          <p:cNvCxnSpPr/>
          <p:nvPr/>
        </p:nvCxnSpPr>
        <p:spPr>
          <a:xfrm flipH="1">
            <a:off x="3027375" y="5965150"/>
            <a:ext cx="903299" cy="5324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 txBox="1"/>
          <p:nvPr/>
        </p:nvSpPr>
        <p:spPr>
          <a:xfrm>
            <a:off x="11231561" y="2908300"/>
            <a:ext cx="247967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0056975" y="3373299"/>
            <a:ext cx="1049100" cy="107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13023850" y="6743700"/>
            <a:ext cx="168932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13377862" y="5940425"/>
            <a:ext cx="0" cy="7112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Сохраненные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12869861" y="3721100"/>
            <a:ext cx="3162300" cy="3746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899399" y="2971800"/>
            <a:ext cx="3586161" cy="38004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thing():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'Fun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'Zip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62000" y="2730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>
            <a:off x="2114550" y="3313111"/>
            <a:ext cx="6349" cy="18494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 flipH="1">
            <a:off x="9366249" y="5416550"/>
            <a:ext cx="3421062" cy="3428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>
            <a:off x="9423474" y="6615025"/>
            <a:ext cx="3334500" cy="2702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4429850" y="3608375"/>
            <a:ext cx="2743199" cy="1115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'Hello')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en-US" sz="35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('Fun')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62000" y="50927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2" name="Shape 222"/>
          <p:cNvCxnSpPr/>
          <p:nvPr/>
        </p:nvCxnSpPr>
        <p:spPr>
          <a:xfrm rot="10800000">
            <a:off x="2114549" y="571341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 flipH="1">
            <a:off x="3491700" y="4099050"/>
            <a:ext cx="856500" cy="102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 flipH="1">
            <a:off x="3527425" y="4723637"/>
            <a:ext cx="2100300" cy="893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>
            <a:endCxn id="216" idx="3"/>
          </p:cNvCxnSpPr>
          <p:nvPr/>
        </p:nvCxnSpPr>
        <p:spPr>
          <a:xfrm rot="10800000">
            <a:off x="3505199" y="3028950"/>
            <a:ext cx="951900" cy="5796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6" name="Shape 226"/>
          <p:cNvSpPr txBox="1"/>
          <p:nvPr/>
        </p:nvSpPr>
        <p:spPr>
          <a:xfrm>
            <a:off x="3850696" y="7773866"/>
            <a:ext cx="880268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call these reusable pieces of code 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5038724" y="2997200"/>
            <a:ext cx="1767873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62000" y="7302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9" name="Shape 229"/>
          <p:cNvCxnSpPr/>
          <p:nvPr/>
        </p:nvCxnSpPr>
        <p:spPr>
          <a:xfrm rot="10800000">
            <a:off x="2114549" y="67294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30" name="Shape 230"/>
          <p:cNvSpPr txBox="1"/>
          <p:nvPr/>
        </p:nvSpPr>
        <p:spPr>
          <a:xfrm>
            <a:off x="762000" y="62230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1044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параметры / аргументы</a:t>
            </a:r>
            <a:endParaRPr lang="en-US" sz="72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1155700" y="2966915"/>
            <a:ext cx="7588250" cy="52546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определить более одного параметра в определении функции.</a:t>
            </a:r>
          </a:p>
          <a:p>
            <a:r>
              <a:rPr lang="ru-RU" sz="3600" dirty="0"/>
              <a:t>Мы просто добавляем дополнительные аргументы, когда вызываем функцию</a:t>
            </a:r>
          </a:p>
          <a:p>
            <a:r>
              <a:rPr lang="ru-RU" sz="3600" dirty="0"/>
              <a:t>Сопоставляем количество и порядок аргументов и параметров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966100" y="3380664"/>
            <a:ext cx="5481000" cy="3934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a,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added =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added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3, 5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</a:t>
            </a: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Когда функция не возвращает значение, мы называем это функцией «</a:t>
            </a:r>
            <a:r>
              <a:rPr lang="ru-RU" sz="3600" dirty="0" err="1"/>
              <a:t>void</a:t>
            </a:r>
            <a:r>
              <a:rPr lang="ru-RU" sz="3600" dirty="0"/>
              <a:t>».</a:t>
            </a:r>
          </a:p>
          <a:p>
            <a:r>
              <a:rPr lang="ru-RU" sz="3600" dirty="0"/>
              <a:t>Функции, возвращающие значения, являются «плодотворными».</a:t>
            </a:r>
          </a:p>
          <a:p>
            <a:r>
              <a:rPr lang="ru-RU" sz="3600" dirty="0"/>
              <a:t>Пустые функции «бесплодны»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Функционировать или </a:t>
            </a:r>
            <a:r>
              <a:rPr lang="ru-RU" sz="7600" u="none" strike="noStrike" cap="none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нефункционировать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1" name="Shape 391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3206208" cy="61605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Организуйте свой код в «параграфы» - зафиксируйте полную мысль и «назовите ее»</a:t>
            </a:r>
          </a:p>
          <a:p>
            <a:r>
              <a:rPr lang="ru-RU" sz="3600" dirty="0"/>
              <a:t>Не повторяйтесь - заставьте его работать один раз, а затем используйте его повторно</a:t>
            </a:r>
          </a:p>
          <a:p>
            <a:r>
              <a:rPr lang="ru-RU" sz="3600" dirty="0"/>
              <a:t>Если что-то становится слишком длинным или сложным, разбейте его на логические фрагменты и поместите эти фрагменты в функции.</a:t>
            </a:r>
          </a:p>
          <a:p>
            <a:r>
              <a:rPr lang="ru-RU" sz="3600" dirty="0"/>
              <a:t>Сделайте библиотеку общих вещей, которые вы делаете снова и снова - возможно, поделитесь ею со своими друзьями ...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376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idx="1"/>
          </p:nvPr>
        </p:nvSpPr>
        <p:spPr>
          <a:xfrm>
            <a:off x="8178800" y="2886163"/>
            <a:ext cx="69089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</a:t>
            </a: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Почему используем функции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0" y="2886075"/>
            <a:ext cx="6370638" cy="49672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Встроенные функции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(int, float)</a:t>
            </a: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735012" y="871538"/>
            <a:ext cx="4552095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7" name="Shape 397"/>
          <p:cNvSpPr txBox="1"/>
          <p:nvPr/>
        </p:nvSpPr>
        <p:spPr>
          <a:xfrm>
            <a:off x="874346" y="2121875"/>
            <a:ext cx="11868639" cy="4736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3200" dirty="0"/>
              <a:t>Перепишите вычисление заработной платы, указав половину времени на сверхурочную работу, и создайте функцию под названием </a:t>
            </a:r>
            <a:r>
              <a:rPr lang="ru-RU" sz="3200" dirty="0" err="1"/>
              <a:t>computepay</a:t>
            </a:r>
            <a:r>
              <a:rPr lang="ru-RU" sz="3200" dirty="0"/>
              <a:t>, которая принимает два параметра (часы и ставку).</a:t>
            </a:r>
          </a:p>
          <a:p>
            <a:pPr lvl="0">
              <a:buClr>
                <a:schemeClr val="lt1"/>
              </a:buClr>
              <a:buSzPct val="25000"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Pay: 475.0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9746384" y="7061200"/>
            <a:ext cx="5233988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2995193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есть два типа функций.</a:t>
            </a:r>
          </a:p>
          <a:p>
            <a:r>
              <a:rPr lang="ru-RU" sz="3600" dirty="0"/>
              <a:t>- Встроенные функции, которые предоставляются как часть </a:t>
            </a:r>
            <a:r>
              <a:rPr lang="ru-RU" sz="3600" dirty="0" err="1"/>
              <a:t>Python</a:t>
            </a:r>
            <a:r>
              <a:rPr lang="ru-RU" sz="3600" dirty="0"/>
              <a:t> - </a:t>
            </a:r>
            <a:r>
              <a:rPr lang="ru-RU" sz="3600" dirty="0" err="1"/>
              <a:t>print</a:t>
            </a:r>
            <a:r>
              <a:rPr lang="ru-RU" sz="3600" dirty="0"/>
              <a:t> (), </a:t>
            </a:r>
            <a:r>
              <a:rPr lang="ru-RU" sz="3600" dirty="0" err="1"/>
              <a:t>input</a:t>
            </a:r>
            <a:r>
              <a:rPr lang="ru-RU" sz="3600" dirty="0"/>
              <a:t> (), </a:t>
            </a:r>
            <a:r>
              <a:rPr lang="ru-RU" sz="3600" dirty="0" err="1"/>
              <a:t>type</a:t>
            </a:r>
            <a:r>
              <a:rPr lang="ru-RU" sz="3600" dirty="0"/>
              <a:t> (), </a:t>
            </a:r>
            <a:r>
              <a:rPr lang="ru-RU" sz="3600" dirty="0" err="1"/>
              <a:t>float</a:t>
            </a:r>
            <a:r>
              <a:rPr lang="ru-RU" sz="3600" dirty="0"/>
              <a:t> (), </a:t>
            </a:r>
            <a:r>
              <a:rPr lang="ru-RU" sz="3600" dirty="0" err="1"/>
              <a:t>int</a:t>
            </a:r>
            <a:r>
              <a:rPr lang="ru-RU" sz="3600" dirty="0"/>
              <a:t> () ...</a:t>
            </a:r>
          </a:p>
          <a:p>
            <a:r>
              <a:rPr lang="ru-RU" sz="3600" dirty="0"/>
              <a:t>- Функции, которые мы определяем сами, а затем используем</a:t>
            </a:r>
          </a:p>
          <a:p>
            <a:r>
              <a:rPr lang="ru-RU" sz="3600" dirty="0"/>
              <a:t>Мы обрабатываем имена функций как «новые» зарезервированные слова (т. е. избегаем их как имен переменных).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Определение функций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2936578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функция - это некий повторно используемый код, который принимает аргументы в качестве входных данных, выполняет некоторые вычисления, а затем возвращает результат или результаты.</a:t>
            </a:r>
          </a:p>
          <a:p>
            <a:r>
              <a:rPr lang="ru-RU" sz="3600" dirty="0"/>
              <a:t>Мы определяем функцию, используя зарезервированное слово </a:t>
            </a:r>
            <a:r>
              <a:rPr lang="ru-RU" sz="3600" dirty="0" err="1"/>
              <a:t>def</a:t>
            </a:r>
            <a:endParaRPr lang="ru-RU" sz="3600" dirty="0"/>
          </a:p>
          <a:p>
            <a:r>
              <a:rPr lang="ru-RU" sz="3600" dirty="0"/>
              <a:t>Мы вызываем / вызываем функцию, используя имя функции, круглые скобки и аргументы в выражении.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8564550" y="4876800"/>
            <a:ext cx="6984899" cy="3302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032000" y="1714500"/>
            <a:ext cx="6782399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 </a:t>
            </a:r>
            <a:r>
              <a:rPr lang="en-US" sz="49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814399" y="947883"/>
            <a:ext cx="239395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250" name="Shape 250"/>
          <p:cNvCxnSpPr>
            <a:endCxn id="249" idx="1"/>
          </p:cNvCxnSpPr>
          <p:nvPr/>
        </p:nvCxnSpPr>
        <p:spPr>
          <a:xfrm flipV="1">
            <a:off x="7723909" y="1259033"/>
            <a:ext cx="1090490" cy="565149"/>
          </a:xfrm>
          <a:prstGeom prst="straightConnector1">
            <a:avLst/>
          </a:prstGeom>
          <a:noFill/>
          <a:ln w="762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1" name="Shape 251"/>
          <p:cNvSpPr txBox="1"/>
          <p:nvPr/>
        </p:nvSpPr>
        <p:spPr>
          <a:xfrm>
            <a:off x="3771900" y="3460750"/>
            <a:ext cx="61436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'w'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4387850" y="3927475"/>
            <a:ext cx="1214437" cy="709612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3" name="Shape 253"/>
          <p:cNvSpPr txBox="1"/>
          <p:nvPr/>
        </p:nvSpPr>
        <p:spPr>
          <a:xfrm>
            <a:off x="5751512" y="4406900"/>
            <a:ext cx="126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2614611" y="2671761"/>
            <a:ext cx="711200" cy="596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5" name="Shape 255"/>
          <p:cNvSpPr txBox="1"/>
          <p:nvPr/>
        </p:nvSpPr>
        <p:spPr>
          <a:xfrm>
            <a:off x="334947" y="2857500"/>
            <a:ext cx="2622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</a:t>
            </a:r>
          </a:p>
        </p:txBody>
      </p:sp>
      <p:cxnSp>
        <p:nvCxnSpPr>
          <p:cNvPr id="256" name="Shape 256"/>
          <p:cNvCxnSpPr/>
          <p:nvPr/>
        </p:nvCxnSpPr>
        <p:spPr>
          <a:xfrm rot="10800000" flipH="1">
            <a:off x="4054475" y="2633662"/>
            <a:ext cx="204786" cy="841374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845300" y="4468805"/>
            <a:ext cx="2819400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9680574" y="58721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20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2400" dirty="0"/>
              <a:t>Функция - это некоторый сохраненный код, который мы используем. Функция принимает некоторый ввод и производит вывод.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669089" y="4462455"/>
            <a:ext cx="3159124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242403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10093569" y="5872155"/>
            <a:ext cx="1079255" cy="0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18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2400" dirty="0"/>
              <a:t>Функция - это некоторый сохраненный код, который мы используем. Функция принимает некоторый ввод и производит вывод</a:t>
            </a:r>
            <a:endParaRPr lang="en-US" sz="2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9009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</a:t>
            </a: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зование типов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873750" cy="32932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2400" dirty="0"/>
              <a:t>Когда вы помещаете в выражение целое число и число с плавающей запятой, целое число неявно преобразуется в число с плавающей запятой.</a:t>
            </a: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endParaRPr lang="ru-RU" sz="2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2400" dirty="0"/>
              <a:t>Вы можете контролировать это с помощью встроенных функций </a:t>
            </a:r>
            <a:r>
              <a:rPr lang="ru-RU" sz="2400" dirty="0" err="1"/>
              <a:t>int</a:t>
            </a:r>
            <a:r>
              <a:rPr lang="ru-RU" sz="2400" dirty="0"/>
              <a:t> () и </a:t>
            </a:r>
            <a:r>
              <a:rPr lang="ru-RU" sz="2400" dirty="0" err="1"/>
              <a:t>float</a:t>
            </a:r>
            <a:r>
              <a:rPr lang="ru-RU" sz="2400" dirty="0"/>
              <a:t> ().</a:t>
            </a:r>
            <a:endParaRPr lang="en-US" sz="2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7940325" y="2064450"/>
            <a:ext cx="7874399" cy="659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'float'&gt;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(3)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-2.5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155700" y="606822"/>
            <a:ext cx="6288088" cy="21539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1166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Вы также можете использовать </a:t>
            </a:r>
            <a:r>
              <a:rPr lang="ru-RU" sz="2800" dirty="0" err="1"/>
              <a:t>int</a:t>
            </a:r>
            <a:r>
              <a:rPr lang="ru-RU" sz="2800" dirty="0"/>
              <a:t> () и </a:t>
            </a:r>
            <a:r>
              <a:rPr lang="ru-RU" sz="2800" dirty="0" err="1"/>
              <a:t>float</a:t>
            </a:r>
            <a:r>
              <a:rPr lang="ru-RU" sz="2800" dirty="0"/>
              <a:t> () для преобразования между строками и целыми числами.</a:t>
            </a:r>
          </a:p>
          <a:p>
            <a:r>
              <a:rPr lang="ru-RU" sz="2800" dirty="0"/>
              <a:t>Вы получите сообщение об ошибке, если строка не содержит числовых символов.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7946600" y="742950"/>
            <a:ext cx="7369199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1473</Words>
  <Application>Microsoft Office PowerPoint</Application>
  <PresentationFormat>Произвольный</PresentationFormat>
  <Paragraphs>261</Paragraphs>
  <Slides>24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5 Функции</vt:lpstr>
      <vt:lpstr>Сохраненные шаги</vt:lpstr>
      <vt:lpstr>Функции Python</vt:lpstr>
      <vt:lpstr>Определение функций</vt:lpstr>
      <vt:lpstr>Презентация PowerPoint</vt:lpstr>
      <vt:lpstr>Функция Max</vt:lpstr>
      <vt:lpstr>Функция Max </vt:lpstr>
      <vt:lpstr>Преобразование типов</vt:lpstr>
      <vt:lpstr>Преобразование строк</vt:lpstr>
      <vt:lpstr>Собственные функции…</vt:lpstr>
      <vt:lpstr>Построение собственных функций</vt:lpstr>
      <vt:lpstr>Презентация PowerPoint</vt:lpstr>
      <vt:lpstr>Определение и использование</vt:lpstr>
      <vt:lpstr>Презентация PowerPoint</vt:lpstr>
      <vt:lpstr>Аргументы</vt:lpstr>
      <vt:lpstr>Параметры</vt:lpstr>
      <vt:lpstr>Возвращение значений</vt:lpstr>
      <vt:lpstr>Возвращение значений</vt:lpstr>
      <vt:lpstr>Аргументы, параметры и результаты</vt:lpstr>
      <vt:lpstr>Множественные параметры / аргументы</vt:lpstr>
      <vt:lpstr>Void функции</vt:lpstr>
      <vt:lpstr>Функционировать или нефункционировать</vt:lpstr>
      <vt:lpstr>Резюме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Владислав Карюкин</dc:creator>
  <cp:lastModifiedBy>Владислав Карюкин</cp:lastModifiedBy>
  <cp:revision>52</cp:revision>
  <dcterms:modified xsi:type="dcterms:W3CDTF">2021-09-16T09:52:24Z</dcterms:modified>
</cp:coreProperties>
</file>